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3"/>
  </p:notesMasterIdLst>
  <p:sldIdLst>
    <p:sldId id="394" r:id="rId2"/>
    <p:sldId id="2724" r:id="rId3"/>
    <p:sldId id="2723" r:id="rId4"/>
    <p:sldId id="278" r:id="rId5"/>
    <p:sldId id="430" r:id="rId6"/>
    <p:sldId id="289" r:id="rId7"/>
    <p:sldId id="2725" r:id="rId8"/>
    <p:sldId id="2700" r:id="rId9"/>
    <p:sldId id="2712" r:id="rId10"/>
    <p:sldId id="2726" r:id="rId11"/>
    <p:sldId id="2699" r:id="rId12"/>
    <p:sldId id="2714" r:id="rId13"/>
    <p:sldId id="2715" r:id="rId14"/>
    <p:sldId id="2717" r:id="rId15"/>
    <p:sldId id="2722" r:id="rId16"/>
    <p:sldId id="2703" r:id="rId17"/>
    <p:sldId id="2728" r:id="rId18"/>
    <p:sldId id="432" r:id="rId19"/>
    <p:sldId id="1098" r:id="rId20"/>
    <p:sldId id="337" r:id="rId21"/>
    <p:sldId id="2701" r:id="rId22"/>
  </p:sldIdLst>
  <p:sldSz cx="12192000" cy="6858000"/>
  <p:notesSz cx="6858000" cy="9144000"/>
  <p:embeddedFontLst>
    <p:embeddedFont>
      <p:font typeface="Futura PT Demi" panose="020B0604020202020204" charset="-52"/>
      <p:regular r:id="rId24"/>
      <p: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0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/>
      <dgm:spPr>
        <a:solidFill>
          <a:srgbClr val="FFCC66"/>
        </a:solidFill>
      </dgm:spPr>
      <dgm:t>
        <a:bodyPr/>
        <a:lstStyle/>
        <a:p>
          <a:endParaRPr lang="ru-RU" dirty="0">
            <a:latin typeface="Futura PT Demi" panose="020B0604020202020204" pitchFamily="34" charset="-52"/>
          </a:endParaRPr>
        </a:p>
        <a:p>
          <a:endParaRPr lang="ru-RU" dirty="0">
            <a:latin typeface="Futura PT Demi" panose="020B0604020202020204" pitchFamily="34" charset="-52"/>
          </a:endParaRPr>
        </a:p>
        <a:p>
          <a:r>
            <a:rPr lang="ru-RU" dirty="0">
              <a:latin typeface="Futura PT Demi" panose="020B0604020202020204" pitchFamily="34" charset="-52"/>
            </a:rPr>
            <a:t>Результаты учебной деятельности:</a:t>
          </a:r>
        </a:p>
        <a:p>
          <a:r>
            <a:rPr lang="ru-RU" dirty="0">
              <a:latin typeface="Futura PT Demi" panose="020B0604020202020204" pitchFamily="34" charset="-52"/>
            </a:rPr>
            <a:t>Даты и темы занятий</a:t>
          </a:r>
        </a:p>
        <a:p>
          <a:r>
            <a:rPr lang="ru-RU" dirty="0">
              <a:latin typeface="Futura PT Demi" panose="020B0604020202020204" pitchFamily="34" charset="-52"/>
            </a:rPr>
            <a:t>Домашние задания </a:t>
          </a:r>
        </a:p>
        <a:p>
          <a:r>
            <a:rPr lang="ru-RU" dirty="0">
              <a:latin typeface="Futura PT Demi" panose="020B0604020202020204" pitchFamily="34" charset="-52"/>
            </a:rPr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>
              <a:latin typeface="Futura PT Demi" panose="020B0604020202020204" pitchFamily="34" charset="-52"/>
            </a:rPr>
            <a:t>Данные об организации учебного процесса: </a:t>
          </a:r>
        </a:p>
        <a:p>
          <a:r>
            <a:rPr lang="ru-RU" dirty="0">
              <a:latin typeface="Futura PT Demi" panose="020B0604020202020204" pitchFamily="34" charset="-52"/>
            </a:rPr>
            <a:t>Списки пользователей</a:t>
          </a:r>
        </a:p>
        <a:p>
          <a:r>
            <a:rPr lang="ru-RU" dirty="0">
              <a:latin typeface="Futura PT Demi" panose="020B0604020202020204" pitchFamily="34" charset="-52"/>
            </a:rPr>
            <a:t>Кураторство </a:t>
          </a:r>
        </a:p>
        <a:p>
          <a:r>
            <a:rPr lang="ru-RU" dirty="0">
              <a:latin typeface="Futura PT Demi" panose="020B0604020202020204" pitchFamily="34" charset="-52"/>
            </a:rPr>
            <a:t>Учебные периоды</a:t>
          </a:r>
        </a:p>
        <a:p>
          <a:r>
            <a:rPr lang="ru-RU" dirty="0">
              <a:latin typeface="Futura PT Demi" panose="020B0604020202020204" pitchFamily="34" charset="-52"/>
            </a:rPr>
            <a:t>Журнальные страницы и т.д.</a:t>
          </a:r>
        </a:p>
        <a:p>
          <a:endParaRPr lang="ru-RU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</dgm:pt>
    <dgm:pt modelId="{2C2D532D-72CF-472B-ADA5-1ECF9633C0C4}" type="pres">
      <dgm:prSet presAssocID="{6778B6F6-7AD1-4915-AFCF-CB35CE2565A7}" presName="LeftNode" presStyleLbl="bgImgPlace1" presStyleIdx="0" presStyleCnt="2" custScaleY="77277">
        <dgm:presLayoutVars>
          <dgm:chMax val="2"/>
          <dgm:chPref val="2"/>
        </dgm:presLayoutVars>
      </dgm:prSet>
      <dgm:spPr/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</dgm:pt>
    <dgm:pt modelId="{18E753B9-2AEE-41E9-A63E-E7FDD6B2EB7A}" type="pres">
      <dgm:prSet presAssocID="{6778B6F6-7AD1-4915-AFCF-CB35CE2565A7}" presName="RightNode" presStyleLbl="bgImgPlace1" presStyleIdx="1" presStyleCnt="2" custScaleY="77277">
        <dgm:presLayoutVars>
          <dgm:chMax val="0"/>
          <dgm:chPref val="0"/>
        </dgm:presLayoutVars>
      </dgm:prSet>
      <dgm:spPr/>
    </dgm:pt>
    <dgm:pt modelId="{7CD88C1F-111B-474F-BC77-EE831A87EA9D}" type="pres">
      <dgm:prSet presAssocID="{6778B6F6-7AD1-4915-AFCF-CB35CE2565A7}" presName="TopArrow" presStyleLbl="node1" presStyleIdx="0" presStyleCnt="2" custLinFactNeighborX="10" custLinFactNeighborY="16000"/>
      <dgm:spPr>
        <a:solidFill>
          <a:srgbClr val="00553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 custLinFactNeighborX="4624" custLinFactNeighborY="-18860"/>
      <dgm:spPr>
        <a:solidFill>
          <a:srgbClr val="005531"/>
        </a:solidFill>
      </dgm:spPr>
    </dgm:pt>
  </dgm:ptLst>
  <dgm:cxnLst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F720020E-61DD-4277-8CC3-59D1C7837520}" type="presOf" srcId="{6778B6F6-7AD1-4915-AFCF-CB35CE2565A7}" destId="{363D1222-8CCD-4078-940A-6DA3C6C348DA}" srcOrd="0" destOrd="0" presId="urn:microsoft.com/office/officeart/2009/layout/ReverseList"/>
    <dgm:cxn modelId="{64E90A60-08F3-4E65-9783-37A4D6B3D2DC}" type="presOf" srcId="{3C884965-392D-4968-B3B8-8017ACFC185A}" destId="{79112907-CDD6-4471-8594-2BF79504EFFC}" srcOrd="0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796777A6-294D-465D-8B02-EE2A73DE73E5}" type="presOf" srcId="{3C884965-392D-4968-B3B8-8017ACFC185A}" destId="{18E753B9-2AEE-41E9-A63E-E7FDD6B2EB7A}" srcOrd="1" destOrd="0" presId="urn:microsoft.com/office/officeart/2009/layout/ReverseList"/>
    <dgm:cxn modelId="{7342EAE0-85A0-473F-BE34-B419FA498BC9}" type="presOf" srcId="{DC486853-53E5-456C-B0C6-906684654E81}" destId="{5E8D787B-D7F0-4493-9700-D509D1C5447B}" srcOrd="0" destOrd="0" presId="urn:microsoft.com/office/officeart/2009/layout/ReverseList"/>
    <dgm:cxn modelId="{72EAB7ED-D0F6-4B4D-8550-4A9232982EC1}" type="presOf" srcId="{DC486853-53E5-456C-B0C6-906684654E81}" destId="{2C2D532D-72CF-472B-ADA5-1ECF9633C0C4}" srcOrd="1" destOrd="0" presId="urn:microsoft.com/office/officeart/2009/layout/ReverseList"/>
    <dgm:cxn modelId="{00B662FC-C492-4A15-8E57-1BD180CFD84D}" type="presParOf" srcId="{363D1222-8CCD-4078-940A-6DA3C6C348DA}" destId="{5E8D787B-D7F0-4493-9700-D509D1C5447B}" srcOrd="0" destOrd="0" presId="urn:microsoft.com/office/officeart/2009/layout/ReverseList"/>
    <dgm:cxn modelId="{FD5ADCE9-2C2E-4348-8A08-60404297EB8B}" type="presParOf" srcId="{363D1222-8CCD-4078-940A-6DA3C6C348DA}" destId="{2C2D532D-72CF-472B-ADA5-1ECF9633C0C4}" srcOrd="1" destOrd="0" presId="urn:microsoft.com/office/officeart/2009/layout/ReverseList"/>
    <dgm:cxn modelId="{5D07C774-368F-48D8-8F46-25A236894B1F}" type="presParOf" srcId="{363D1222-8CCD-4078-940A-6DA3C6C348DA}" destId="{79112907-CDD6-4471-8594-2BF79504EFFC}" srcOrd="2" destOrd="0" presId="urn:microsoft.com/office/officeart/2009/layout/ReverseList"/>
    <dgm:cxn modelId="{06EB4E58-780E-48BF-9687-10775B5BB7AF}" type="presParOf" srcId="{363D1222-8CCD-4078-940A-6DA3C6C348DA}" destId="{18E753B9-2AEE-41E9-A63E-E7FDD6B2EB7A}" srcOrd="3" destOrd="0" presId="urn:microsoft.com/office/officeart/2009/layout/ReverseList"/>
    <dgm:cxn modelId="{12EE6A00-5222-40CB-8BC6-5946380812E0}" type="presParOf" srcId="{363D1222-8CCD-4078-940A-6DA3C6C348DA}" destId="{7CD88C1F-111B-474F-BC77-EE831A87EA9D}" srcOrd="4" destOrd="0" presId="urn:microsoft.com/office/officeart/2009/layout/ReverseList"/>
    <dgm:cxn modelId="{BA541C9D-FEE7-4427-A531-BFEE7EA2B18C}" type="presParOf" srcId="{363D1222-8CCD-4078-940A-6DA3C6C348DA}" destId="{A97B1222-94D1-4F36-A8B6-44C5097DCA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1654490" y="1407391"/>
          <a:ext cx="2302992" cy="1821204"/>
        </a:xfrm>
        <a:prstGeom prst="round2SameRect">
          <a:avLst>
            <a:gd name="adj1" fmla="val 16670"/>
            <a:gd name="adj2" fmla="val 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Futura PT Demi" panose="020B0604020202020204" pitchFamily="34" charset="-52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Futura PT Demi" panose="020B0604020202020204" pitchFamily="34" charset="-52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Результаты учебной деятельности: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Даты и темы занятий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Домашние задания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Оценки и неявки и т.д.</a:t>
          </a:r>
        </a:p>
      </dsp:txBody>
      <dsp:txXfrm rot="5400000">
        <a:off x="1984304" y="1255417"/>
        <a:ext cx="1732284" cy="2125152"/>
      </dsp:txXfrm>
    </dsp:sp>
    <dsp:sp modelId="{18E753B9-2AEE-41E9-A63E-E7FDD6B2EB7A}">
      <dsp:nvSpPr>
        <dsp:cNvPr id="0" name=""/>
        <dsp:cNvSpPr/>
      </dsp:nvSpPr>
      <dsp:spPr>
        <a:xfrm rot="5400000">
          <a:off x="3558392" y="1407391"/>
          <a:ext cx="2302992" cy="1821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Данные об организации учебного процесса: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Списки пользователей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Кураторство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Учебные периоды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Журнальные страницы и т.д.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 rot="-5400000">
        <a:off x="3799286" y="1255417"/>
        <a:ext cx="1732284" cy="2125152"/>
      </dsp:txXfrm>
    </dsp:sp>
    <dsp:sp modelId="{7CD88C1F-111B-474F-BC77-EE831A87EA9D}">
      <dsp:nvSpPr>
        <dsp:cNvPr id="0" name=""/>
        <dsp:cNvSpPr/>
      </dsp:nvSpPr>
      <dsp:spPr>
        <a:xfrm>
          <a:off x="2805991" y="304609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2893837" y="2372655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22.08.2025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22.08.2025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1c.ru/news/info.jsp?id=31948" TargetMode="External"/><Relationship Id="rId2" Type="http://schemas.openxmlformats.org/officeDocument/2006/relationships/hyperlink" Target="https://obrazovanie.1c.ru/promo/2024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promo/2024/college/repor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promo/2025/college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.me/community_1CCollege/58373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hyperlink" Target="https://vk.com/obrazovanie1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brazovanie.1c.ru/events/2025/open-air/college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1c.ru/news/info.jsp?id=28446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276872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Открытый эфир 1С:Образование для колледжей: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встреча с методистами, обсуждение опыта, </a:t>
            </a:r>
            <a:br>
              <a:rPr lang="ru-RU" altLang="ru-RU" sz="3600" dirty="0">
                <a:cs typeface="Times New Roman" panose="02020603050405020304" pitchFamily="18" charset="0"/>
              </a:rPr>
            </a:br>
            <a:r>
              <a:rPr lang="ru-RU" altLang="ru-RU" sz="3600" dirty="0">
                <a:cs typeface="Times New Roman" panose="02020603050405020304" pitchFamily="18" charset="0"/>
              </a:rPr>
              <a:t>ответы на вопросы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264B-3F1B-85E9-AE2A-11BD5494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C4AD6F9-1200-487C-36D2-86CE879F2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442886"/>
            <a:ext cx="6984776" cy="131192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В 2024-2025 учебном году прошли апробацию курсы серии «1С для СПО»:</a:t>
            </a:r>
            <a:br>
              <a:rPr lang="ru-RU" altLang="ru-RU" dirty="0">
                <a:latin typeface="Futura PT Demi" panose="020B0604020202020204" charset="-52"/>
              </a:rPr>
            </a:br>
            <a:endParaRPr lang="ru-RU" altLang="ru-RU" sz="2133" dirty="0">
              <a:latin typeface="Futura PT Demi" panose="020B060402020202020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27708-C05E-0B71-BF2D-F6578484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24844"/>
            <a:ext cx="11593288" cy="2808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266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sz="2266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sz="2266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sz="2266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26258-6588-EAB5-33DE-D67093FA835F}"/>
              </a:ext>
            </a:extLst>
          </p:cNvPr>
          <p:cNvSpPr txBox="1"/>
          <p:nvPr/>
        </p:nvSpPr>
        <p:spPr>
          <a:xfrm>
            <a:off x="3625049" y="5373216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utura PT Demi" panose="020B0604020202020204" charset="-52"/>
              </a:rPr>
              <a:t>По итогам апробации материалы курсов были обновлены и доработаны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E1539922-F441-A976-0120-9DAC4005D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512" y="414695"/>
            <a:ext cx="6720459" cy="1290768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Апробация учебных материалов </a:t>
            </a:r>
            <a:br>
              <a:rPr lang="ru-RU" altLang="ru-RU" dirty="0">
                <a:solidFill>
                  <a:srgbClr val="C00000"/>
                </a:solidFill>
                <a:latin typeface="Futura PT Demi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1 августа – 31 декабря 2024 года </a:t>
            </a:r>
            <a:r>
              <a:rPr lang="en-US" altLang="ru-RU" sz="1999" dirty="0">
                <a:latin typeface="Futura PT Demi" panose="020B0604020202020204" charset="-52"/>
                <a:hlinkClick r:id="rId2"/>
              </a:rPr>
              <a:t>https://obrazovanie.1c.ru/promo/2024/college/</a:t>
            </a:r>
            <a:br>
              <a:rPr lang="ru-RU" altLang="ru-RU" sz="1999" dirty="0">
                <a:latin typeface="Futura PT Demi" panose="020B0604020202020204" charset="-52"/>
              </a:rPr>
            </a:br>
            <a:r>
              <a:rPr lang="en-US" altLang="ru-RU" sz="2000" dirty="0">
                <a:hlinkClick r:id="rId3"/>
              </a:rPr>
              <a:t>https://1c.ru/news/info.jsp?id=31948</a:t>
            </a:r>
            <a:endParaRPr lang="ru-RU" altLang="ru-RU" sz="1999" dirty="0">
              <a:latin typeface="Futura PT Demi" panose="020B0604020202020204" charset="-52"/>
            </a:endParaRPr>
          </a:p>
        </p:txBody>
      </p:sp>
      <p:pic>
        <p:nvPicPr>
          <p:cNvPr id="15363" name="Picture 7">
            <a:extLst>
              <a:ext uri="{FF2B5EF4-FFF2-40B4-BE49-F238E27FC236}">
                <a16:creationId xmlns:a16="http://schemas.microsoft.com/office/drawing/2014/main" id="{BB2CD2C7-A3FA-F222-D73B-44F37179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9" y="620688"/>
            <a:ext cx="3143672" cy="34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2A3BC5EF-D96A-18A2-2615-6E15B86B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204864"/>
            <a:ext cx="7486456" cy="399926"/>
          </a:xfrm>
        </p:spPr>
        <p:txBody>
          <a:bodyPr/>
          <a:lstStyle/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34 региона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48 образовательных организаций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89 развернутых отчетов об апробации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78 преподавателей 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2414 студентов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4719 учебных часов</a:t>
            </a:r>
          </a:p>
          <a:p>
            <a:pPr marL="0" indent="0">
              <a:buNone/>
              <a:defRPr/>
            </a:pPr>
            <a:endParaRPr lang="ru-RU" dirty="0">
              <a:latin typeface="Futura PT Demi" panose="020B0604020202020204" charset="-52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15365" name="Объект 2">
            <a:extLst>
              <a:ext uri="{FF2B5EF4-FFF2-40B4-BE49-F238E27FC236}">
                <a16:creationId xmlns:a16="http://schemas.microsoft.com/office/drawing/2014/main" id="{ECA7D94B-CF1B-10A6-387A-296F181D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479" y="3749575"/>
            <a:ext cx="6047567" cy="27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F00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99" dirty="0">
                <a:latin typeface="Futura PT Demi" panose="020B0604020202020204" charset="-52"/>
              </a:rPr>
              <a:t>09.02.07 Информационные системы и программирование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09.02.01 Компьютерные системы и комплексы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09.01.03 Оператор информационных систем и ресурсов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38.02.01 Экономика и бухгалтерский учет (по отраслям)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40.02.01 Право и организация социального обеспечения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46.01.01 Секретарь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46.02.01 Документационное обеспечение управления и архивоведение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D7874027-AC26-653C-10DD-40A1299DB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2437" y="603065"/>
            <a:ext cx="9598238" cy="49303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Оценка по шкале </a:t>
            </a:r>
            <a:r>
              <a:rPr lang="ru-RU" altLang="ru-RU" dirty="0" err="1">
                <a:solidFill>
                  <a:srgbClr val="C00000"/>
                </a:solidFill>
                <a:latin typeface="Futura PT Demi" charset="-52"/>
              </a:rPr>
              <a:t>Лайкерта</a:t>
            </a:r>
            <a:endParaRPr lang="ru-RU" altLang="ru-RU" dirty="0">
              <a:solidFill>
                <a:srgbClr val="C00000"/>
              </a:solidFill>
              <a:latin typeface="Futura PT Demi" charset="-52"/>
            </a:endParaRPr>
          </a:p>
        </p:txBody>
      </p:sp>
      <p:sp>
        <p:nvSpPr>
          <p:cNvPr id="23555" name="TextBox 5">
            <a:extLst>
              <a:ext uri="{FF2B5EF4-FFF2-40B4-BE49-F238E27FC236}">
                <a16:creationId xmlns:a16="http://schemas.microsoft.com/office/drawing/2014/main" id="{63F4FC3A-4A50-C67D-DD89-A4AD27F6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014" y="2132856"/>
            <a:ext cx="3237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00000"/>
                </a:solidFill>
                <a:latin typeface="Futura PT Demi" panose="020B0604020202020204" charset="-52"/>
              </a:rPr>
              <a:t>Индекс </a:t>
            </a:r>
            <a:r>
              <a:rPr lang="en-US" altLang="ru-RU">
                <a:solidFill>
                  <a:srgbClr val="000000"/>
                </a:solidFill>
                <a:latin typeface="Futura PT Demi" panose="020B0604020202020204" charset="-52"/>
              </a:rPr>
              <a:t>NPS</a:t>
            </a:r>
            <a:r>
              <a:rPr lang="ru-RU" altLang="ru-RU">
                <a:solidFill>
                  <a:srgbClr val="000000"/>
                </a:solidFill>
                <a:latin typeface="Futura PT Demi" panose="020B0604020202020204" charset="-52"/>
              </a:rPr>
              <a:t> </a:t>
            </a:r>
            <a:endParaRPr lang="ru-RU" alt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B7235B3-552C-E7E1-966D-DE707FA70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8750"/>
              </p:ext>
            </p:extLst>
          </p:nvPr>
        </p:nvGraphicFramePr>
        <p:xfrm>
          <a:off x="8207782" y="2780928"/>
          <a:ext cx="3527395" cy="197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089">
                <a:tc>
                  <a:txBody>
                    <a:bodyPr/>
                    <a:lstStyle/>
                    <a:p>
                      <a:r>
                        <a:rPr lang="ru-RU" sz="2400" b="0" kern="1200" dirty="0">
                          <a:solidFill>
                            <a:schemeClr val="dk1"/>
                          </a:solidFill>
                          <a:latin typeface="Futura PT Demi" panose="020B0604020202020204"/>
                          <a:ea typeface="+mn-ea"/>
                          <a:cs typeface="+mn-cs"/>
                        </a:rPr>
                        <a:t>БГУ</a:t>
                      </a:r>
                    </a:p>
                  </a:txBody>
                  <a:tcPr marL="121897" marR="121897" marT="60915" marB="60915"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>
                          <a:solidFill>
                            <a:schemeClr val="dk1"/>
                          </a:solidFill>
                          <a:latin typeface="Futura PT Demi" panose="020B0604020202020204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121897" marR="121897" marT="60915" marB="60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8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Futura PT Demi" panose="020B0604020202020204"/>
                        </a:rPr>
                        <a:t>ДО 8</a:t>
                      </a:r>
                    </a:p>
                  </a:txBody>
                  <a:tcPr marL="121897" marR="121897" marT="60915" marB="6091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utura PT Demi" panose="020B0604020202020204"/>
                        </a:rPr>
                        <a:t>73,0</a:t>
                      </a:r>
                      <a:r>
                        <a:rPr lang="ru-RU" sz="2400" dirty="0">
                          <a:latin typeface="Futura PT Demi" panose="020B0604020202020204"/>
                        </a:rPr>
                        <a:t>%</a:t>
                      </a:r>
                    </a:p>
                  </a:txBody>
                  <a:tcPr marL="121897" marR="121897" marT="60915" marB="609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8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Futura PT Demi" panose="020B0604020202020204"/>
                        </a:rPr>
                        <a:t>Демо</a:t>
                      </a:r>
                    </a:p>
                  </a:txBody>
                  <a:tcPr marL="121897" marR="121897" marT="60915" marB="60915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Futura PT Demi" panose="020B0604020202020204"/>
                        </a:rPr>
                        <a:t>8</a:t>
                      </a:r>
                      <a:r>
                        <a:rPr lang="en-US" sz="2400" dirty="0">
                          <a:latin typeface="Futura PT Demi" panose="020B0604020202020204"/>
                        </a:rPr>
                        <a:t>4,0</a:t>
                      </a:r>
                      <a:r>
                        <a:rPr lang="ru-RU" sz="2400" dirty="0">
                          <a:latin typeface="Futura PT Demi" panose="020B0604020202020204"/>
                        </a:rPr>
                        <a:t>%</a:t>
                      </a:r>
                    </a:p>
                  </a:txBody>
                  <a:tcPr marL="121897" marR="121897" marT="60915" marB="609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8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Futura PT Demi" panose="020B0604020202020204"/>
                        </a:rPr>
                        <a:t>Разработка</a:t>
                      </a:r>
                    </a:p>
                  </a:txBody>
                  <a:tcPr marL="121897" marR="121897" marT="60915" marB="6091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utura PT Demi" panose="020B0604020202020204"/>
                        </a:rPr>
                        <a:t>67,7</a:t>
                      </a:r>
                      <a:r>
                        <a:rPr lang="ru-RU" sz="2400" dirty="0">
                          <a:latin typeface="Futura PT Demi" panose="020B0604020202020204"/>
                        </a:rPr>
                        <a:t>%</a:t>
                      </a:r>
                    </a:p>
                  </a:txBody>
                  <a:tcPr marL="121897" marR="121897" marT="60915" marB="609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73" name="Рисунок 1">
            <a:extLst>
              <a:ext uri="{FF2B5EF4-FFF2-40B4-BE49-F238E27FC236}">
                <a16:creationId xmlns:a16="http://schemas.microsoft.com/office/drawing/2014/main" id="{32FBF559-E2A4-71E7-EC28-CDE2AD26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5" y="1836700"/>
            <a:ext cx="6627355" cy="38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ACFC2E44-3188-5B85-801B-C7393265D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3144" y="332656"/>
            <a:ext cx="9598238" cy="983946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Сценарии использования </a:t>
            </a:r>
            <a:br>
              <a:rPr lang="ru-RU" altLang="ru-RU" dirty="0">
                <a:solidFill>
                  <a:srgbClr val="C00000"/>
                </a:solidFill>
                <a:latin typeface="Futura PT Demi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системы «1С:Образование»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D85EB99E-FA39-2BB2-357A-36C4B4DE3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717" y="2564904"/>
            <a:ext cx="5950230" cy="210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66" dirty="0">
                <a:latin typeface="Futura PT Demi" panose="020B0604020202020204" charset="-52"/>
              </a:rPr>
              <a:t>Мы, как участники апробации, довольны текущими возможностями и инструментарием системы «1C». </a:t>
            </a:r>
            <a:br>
              <a:rPr lang="ru-RU" altLang="ru-RU" sz="1866" dirty="0">
                <a:latin typeface="Futura PT Demi" panose="020B0604020202020204" charset="-52"/>
              </a:rPr>
            </a:br>
            <a:r>
              <a:rPr lang="ru-RU" altLang="ru-RU" sz="1866" dirty="0">
                <a:latin typeface="Futura PT Demi" panose="020B0604020202020204" charset="-52"/>
              </a:rPr>
              <a:t>В целом, это прекрасная альтернатива применяемого ранее LMS </a:t>
            </a:r>
            <a:r>
              <a:rPr lang="ru-RU" altLang="ru-RU" sz="1866" dirty="0" err="1">
                <a:latin typeface="Futura PT Demi" panose="020B0604020202020204" charset="-52"/>
              </a:rPr>
              <a:t>Moodle</a:t>
            </a:r>
            <a:r>
              <a:rPr lang="ru-RU" altLang="ru-RU" sz="1866" dirty="0">
                <a:latin typeface="Futura PT Demi" panose="020B0604020202020204" charset="-52"/>
              </a:rPr>
              <a:t> </a:t>
            </a:r>
            <a:br>
              <a:rPr lang="ru-RU" altLang="ru-RU" sz="1866" b="1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altLang="ru-RU" sz="1866" i="1" dirty="0">
                <a:latin typeface="Futura PT Demi" panose="020B0604020202020204" charset="-52"/>
              </a:rPr>
              <a:t>Колледж технологий лесного комплекса и садово-паркового хозяйства, Санкт-Петербург</a:t>
            </a:r>
            <a:br>
              <a:rPr lang="ru-RU" altLang="ru-RU" sz="1866" dirty="0"/>
            </a:br>
            <a:endParaRPr lang="ru-RU" altLang="ru-RU" sz="1866" dirty="0"/>
          </a:p>
        </p:txBody>
      </p:sp>
      <p:pic>
        <p:nvPicPr>
          <p:cNvPr id="24580" name="Рисунок 2">
            <a:extLst>
              <a:ext uri="{FF2B5EF4-FFF2-40B4-BE49-F238E27FC236}">
                <a16:creationId xmlns:a16="http://schemas.microsoft.com/office/drawing/2014/main" id="{2856C88F-E0C0-11F1-2049-81D70C79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6" y="1796496"/>
            <a:ext cx="5186350" cy="40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7F040F21-31B9-EE55-53AD-0E42AC078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2233" y="425320"/>
            <a:ext cx="9598238" cy="983946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Подробный отчет </a:t>
            </a:r>
            <a:br>
              <a:rPr lang="ru-RU" altLang="ru-RU" dirty="0">
                <a:solidFill>
                  <a:srgbClr val="C00000"/>
                </a:solidFill>
                <a:latin typeface="Futura PT Demi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о результатах апробации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9A334AE5-1568-4783-58DB-120F30E7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514" y="3821520"/>
            <a:ext cx="2228163" cy="22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>
            <a:extLst>
              <a:ext uri="{FF2B5EF4-FFF2-40B4-BE49-F238E27FC236}">
                <a16:creationId xmlns:a16="http://schemas.microsoft.com/office/drawing/2014/main" id="{AA42F861-1DF9-CE5D-C6E4-F36B8B0F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447" y="2323383"/>
            <a:ext cx="4223563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33" dirty="0">
                <a:latin typeface="Futura PT Demi" panose="020B0604020202020204" charset="-52"/>
              </a:rPr>
              <a:t>На сайте системы «1С:Образование»</a:t>
            </a:r>
            <a:br>
              <a:rPr lang="ru-RU" altLang="ru-RU" sz="2133" dirty="0">
                <a:latin typeface="Futura PT Demi" panose="020B0604020202020204" charset="-52"/>
              </a:rPr>
            </a:br>
            <a:r>
              <a:rPr lang="en-US" altLang="ru-RU" sz="2133" dirty="0">
                <a:latin typeface="Futura PT Demi" panose="020B0604020202020204" charset="-52"/>
                <a:hlinkClick r:id="rId3"/>
              </a:rPr>
              <a:t>https://obrazovanie.1c.ru/promo/2024/college/report</a:t>
            </a:r>
            <a:r>
              <a:rPr lang="en-US" altLang="ru-RU" dirty="0">
                <a:latin typeface="Futura PT Demi" panose="020B0604020202020204" charset="-52"/>
                <a:hlinkClick r:id="rId3"/>
              </a:rPr>
              <a:t>/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  <a:endParaRPr lang="ru-RU" altLang="ru-RU" dirty="0"/>
          </a:p>
        </p:txBody>
      </p:sp>
      <p:pic>
        <p:nvPicPr>
          <p:cNvPr id="25605" name="Рисунок 1">
            <a:extLst>
              <a:ext uri="{FF2B5EF4-FFF2-40B4-BE49-F238E27FC236}">
                <a16:creationId xmlns:a16="http://schemas.microsoft.com/office/drawing/2014/main" id="{B892E837-282D-9DE2-0278-A68683DE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7" y="2035606"/>
            <a:ext cx="6111047" cy="367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A0E1BF13-31AA-B7C5-5945-2075F164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9410700" cy="1081087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C00000"/>
                </a:solidFill>
              </a:rPr>
              <a:t>Второй этап апробации в сентябре-декабре 2025 года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https://obrazovanie.1c.ru/promo/2025/college/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CE0AC312-A650-9422-6249-7F857B675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2162036"/>
            <a:ext cx="5760640" cy="450922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Новые учебные курсы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Расширенный бесплатный тестовый период для новых пользователей до 31 декабря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Продление акции «Скидка за отчет»: 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Проведите апробацию одного или нескольких курсов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Заполните электронную форму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Пришлите скан заверенного руководителем образовательной организации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Получите скидку на подключение к системе при продлении подписки на следующие 12 месяцев</a:t>
            </a:r>
          </a:p>
          <a:p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15D1-EDAE-D4D0-47F1-21796434C2BE}"/>
              </a:ext>
            </a:extLst>
          </p:cNvPr>
          <p:cNvSpPr txBox="1"/>
          <p:nvPr/>
        </p:nvSpPr>
        <p:spPr>
          <a:xfrm>
            <a:off x="6744072" y="2162036"/>
            <a:ext cx="5256584" cy="334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Во втором этапе апробации участвуют курсы серии  «1С для СПО»: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Библиотека стандартных подсистем. Решение практических задач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Основные принципы работы с программой «1С:Управление торговлей»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Подготовка к демо-экзамену «Экономика и бухгалтерский учет» (по отраслям)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Старт в 1С: технологии, продукты, экосистема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Инструменты и сервисы экосистемы 1С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ru-RU" altLang="ru-RU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7CB6F9C-B22E-95D7-9179-01D5F7AC1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Поддержка участников апробации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7299E060-E2B2-4271-B90F-1205A56F7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1" y="2133600"/>
            <a:ext cx="6024116" cy="316865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Серия вебинаров с авторами курсов</a:t>
            </a:r>
            <a:r>
              <a:rPr lang="ru-RU" altLang="ru-RU" dirty="0">
                <a:latin typeface="Futura PT Demi" panose="020B0604020202020204" charset="-52"/>
              </a:rPr>
              <a:t>, планируемые даты: 18 и 24 сентября, 1,8 и 15 октября в 15:00 </a:t>
            </a:r>
            <a:r>
              <a:rPr lang="ru-RU" altLang="ru-RU" dirty="0" err="1">
                <a:latin typeface="Futura PT Demi" panose="020B0604020202020204" charset="-52"/>
              </a:rPr>
              <a:t>мск</a:t>
            </a:r>
            <a:r>
              <a:rPr lang="ru-RU" altLang="ru-RU" dirty="0">
                <a:latin typeface="Futura PT Demi" panose="020B0604020202020204" charset="-52"/>
              </a:rPr>
              <a:t> – следите за рассылками и анонсами!</a:t>
            </a:r>
          </a:p>
          <a:p>
            <a:r>
              <a:rPr lang="ru-RU" altLang="ru-RU" dirty="0">
                <a:latin typeface="Futura PT Demi" panose="020B0604020202020204" charset="-52"/>
              </a:rPr>
              <a:t>Чат поддержки в </a:t>
            </a:r>
            <a:r>
              <a:rPr lang="en-US" altLang="ru-RU" dirty="0">
                <a:latin typeface="Futura PT Demi" panose="020B0604020202020204" charset="-52"/>
              </a:rPr>
              <a:t>Telegram </a:t>
            </a:r>
            <a:r>
              <a:rPr lang="en-US" altLang="ru-RU" dirty="0">
                <a:latin typeface="Futura PT Demi" panose="020B0604020202020204" charset="-52"/>
                <a:hlinkClick r:id="rId2"/>
              </a:rPr>
              <a:t>https://t.me/community_1CCollege/58373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</a:p>
          <a:p>
            <a:r>
              <a:rPr lang="ru-RU" altLang="ru-RU" dirty="0">
                <a:latin typeface="Futura PT Demi" panose="020B0604020202020204" charset="-52"/>
              </a:rPr>
              <a:t>Бесплатная </a:t>
            </a: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индивидуальная консультация </a:t>
            </a:r>
            <a:r>
              <a:rPr lang="ru-RU" altLang="ru-RU" dirty="0">
                <a:latin typeface="Futura PT Demi" panose="020B0604020202020204" charset="-52"/>
              </a:rPr>
              <a:t>по работе с системой «1С:Образование» (по запросу на адрес </a:t>
            </a:r>
            <a:r>
              <a:rPr lang="en-US" altLang="ru-RU" dirty="0">
                <a:latin typeface="Futura PT Demi" panose="020B0604020202020204" charset="-52"/>
              </a:rPr>
              <a:t>chad@1c.ru</a:t>
            </a:r>
            <a:endParaRPr lang="ru-RU" altLang="ru-RU" dirty="0">
              <a:latin typeface="Futura PT Demi" panose="020B0604020202020204" charset="-52"/>
            </a:endParaRPr>
          </a:p>
          <a:p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22532" name="Picture 5" descr="Picture background">
            <a:extLst>
              <a:ext uri="{FF2B5EF4-FFF2-40B4-BE49-F238E27FC236}">
                <a16:creationId xmlns:a16="http://schemas.microsoft.com/office/drawing/2014/main" id="{0BB2D41C-B0C9-D08A-024D-977ED863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24050"/>
            <a:ext cx="53816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377CD-AD31-28BD-1162-FAA5B9B6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0"/>
            <a:ext cx="848857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1556792"/>
            <a:ext cx="2786236" cy="2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6FE26334-6725-1F1B-B0C5-7F1714094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552" y="188640"/>
            <a:ext cx="9410700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Опыт использования системы «1С:Образование»</a:t>
            </a:r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A5947793-B462-00BC-3D11-3A2DC1A316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3413" y="1535113"/>
            <a:ext cx="10925175" cy="4821237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Более 25 000 школьников и студентов СПО обучаются с использованием облачного сервиса «1С:Образование»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Более 200 000 школьников и учителей школ работают в сервисе «1С:Урок» (технологическая основа – платформа «1С:Образование»)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Более 30 000 слушателей обучаются на платформе «1С:Образование» в рамках проектов «Код будущего» и «Цифровые профессии» (3 млн. входов пользователей </a:t>
            </a:r>
            <a:br>
              <a:rPr lang="ru-RU" altLang="ru-RU" dirty="0">
                <a:latin typeface="Futura PT Demi" panose="020B0604020202020204" charset="-52"/>
              </a:rPr>
            </a:br>
            <a:r>
              <a:rPr lang="ru-RU" altLang="ru-RU" dirty="0">
                <a:latin typeface="Futura PT Demi" panose="020B0604020202020204" charset="-52"/>
              </a:rPr>
              <a:t>за месяц)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Около 600 000 слушателей за последние 10 лет прошли обучение на онлайн-курсах 1С:Учебного центра № 1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dirty="0">
                <a:latin typeface="Futura PT Demi" panose="020B0604020202020204" charset="-52"/>
              </a:rPr>
              <a:t>Разработанная в рамках проекта «Информатизация системы образования» по госзаказу (2005-2008 </a:t>
            </a:r>
            <a:r>
              <a:rPr lang="ru-RU" altLang="ru-RU" dirty="0" err="1">
                <a:latin typeface="Futura PT Demi" panose="020B0604020202020204" charset="-52"/>
              </a:rPr>
              <a:t>гг</a:t>
            </a:r>
            <a:r>
              <a:rPr lang="ru-RU" altLang="ru-RU" dirty="0">
                <a:latin typeface="Futura PT Demi" panose="020B0604020202020204" charset="-52"/>
              </a:rPr>
              <a:t>) система прошла апробацию более чем в 6 000 школах и впоследствии была поставлена во все школы Российской Федерации</a:t>
            </a:r>
          </a:p>
          <a:p>
            <a:pPr>
              <a:lnSpc>
                <a:spcPct val="120000"/>
              </a:lnSpc>
            </a:pPr>
            <a:endParaRPr lang="ru-RU" altLang="ru-RU" dirty="0">
              <a:latin typeface="Futura PT Demi" panose="020B0604020202020204" charset="-5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Новая механика получения сертификатов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образовательных проектов фирмы «1С»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8F338-77D4-E51D-2617-0243856C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10" y="188640"/>
            <a:ext cx="10081518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Что такое «Открытый эфир 1С:Образование»?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dirty="0">
                <a:hlinkClick r:id="rId2"/>
              </a:rPr>
              <a:t>https://obrazovanie.1c.ru/events/2025/open-air/college/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80F5E-4413-14C2-3CB4-2C04037F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93" y="2348880"/>
            <a:ext cx="5944788" cy="3168650"/>
          </a:xfrm>
        </p:spPr>
        <p:txBody>
          <a:bodyPr/>
          <a:lstStyle/>
          <a:p>
            <a:r>
              <a:rPr lang="ru-RU" sz="2400" dirty="0"/>
              <a:t>Новый формат мероприятия – вебинар с </a:t>
            </a:r>
            <a:r>
              <a:rPr lang="ru-RU" sz="2400" dirty="0" err="1"/>
              <a:t>предзаписанными</a:t>
            </a:r>
            <a:r>
              <a:rPr lang="ru-RU" sz="2400" dirty="0"/>
              <a:t> видеоматериалами</a:t>
            </a:r>
          </a:p>
          <a:p>
            <a:r>
              <a:rPr lang="ru-RU" sz="2400" dirty="0"/>
              <a:t>Возможность заранее узнать больше о программном продукте </a:t>
            </a:r>
          </a:p>
          <a:p>
            <a:r>
              <a:rPr lang="ru-RU" sz="2400" dirty="0"/>
              <a:t>Возможность до мероприятия задать вопрос по почте в ВК или </a:t>
            </a:r>
            <a:r>
              <a:rPr lang="ru-RU" sz="2400" dirty="0" err="1"/>
              <a:t>Телерам</a:t>
            </a:r>
            <a:r>
              <a:rPr lang="ru-RU" sz="2400" dirty="0"/>
              <a:t> и получить ответ в прямом эфире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64FB42-62D0-01F8-D4AE-E8503AB3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200" y="1844824"/>
            <a:ext cx="4823707" cy="44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6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Актуальная информация о системе «1С:Образование» – 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https://obrazovanie.1c.ru/education/cloud/college/</a:t>
            </a: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Учебные материалы для изучения программных продуктов и технологий 1С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образовательной организации СПО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4CB0049-6B42-CD71-6082-C415D0BA2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4643" y="476672"/>
            <a:ext cx="9215240" cy="49303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 системе «1С:Образование»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635393F3-DD43-8061-272D-E91B7BD61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700808"/>
            <a:ext cx="11519578" cy="3910393"/>
          </a:xfrm>
        </p:spPr>
        <p:txBody>
          <a:bodyPr/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Включена в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Единый реестр Минкомсвязи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российских программ для электронных вычислительных машин и баз данных» (</a:t>
            </a:r>
            <a:r>
              <a:rPr lang="ru-RU" altLang="ru-RU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Соответствует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C00000"/>
                </a:solidFill>
              </a:rPr>
              <a:t>критериям 3-6 расчета показателя мониторинга </a:t>
            </a:r>
            <a:r>
              <a:rPr lang="ru-RU" altLang="ru-RU" dirty="0"/>
              <a:t>«Наличие электронной информационно-образовательной среды» для организаций СПО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Поддерживает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обмен данными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с программами 1С:Библиотека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 и 1С:Колледж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Не нужно дополнительное оборудование, </a:t>
            </a:r>
            <a:r>
              <a:rPr lang="ru-RU" altLang="ru-RU" dirty="0">
                <a:solidFill>
                  <a:srgbClr val="C00000"/>
                </a:solidFill>
              </a:rPr>
              <a:t>простота использования</a:t>
            </a:r>
            <a:r>
              <a:rPr lang="ru-RU" altLang="ru-RU" dirty="0"/>
              <a:t>, работа на любых устройствах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Невысокая стоимость </a:t>
            </a:r>
            <a:r>
              <a:rPr lang="ru-RU" altLang="ru-RU" dirty="0"/>
              <a:t>годовой подписки</a:t>
            </a:r>
            <a:r>
              <a:rPr lang="ru-RU" altLang="ru-RU" dirty="0">
                <a:solidFill>
                  <a:srgbClr val="C00000"/>
                </a:solidFill>
              </a:rPr>
              <a:t> без ограничения количества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Оперативная поддержка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Устойчивость к высоким нагрузкам, горизонтальная масштабируемость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Нравится для студентам и родителям </a:t>
            </a: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altLang="ru-RU" sz="2000" dirty="0">
              <a:solidFill>
                <a:srgbClr val="222222"/>
              </a:solidFill>
              <a:ea typeface="+mn-ea"/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C00000"/>
              </a:solidFill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sz="2133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id="{6A779EEF-9211-80F8-BB03-9B5CF14E3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18AC-C682-4686-90D1-D037218CED0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0322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пользователей в системе («цифровой след»)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студента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F787B202-9714-41C8-E4F5-AF99F3325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255587"/>
            <a:ext cx="9286875" cy="936625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Обмен данными  с 1С:Колледж (начиная с релиза 2.1)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CB2F19BA-AF29-80F5-3AE0-6F725C5C94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4013" y="5565775"/>
            <a:ext cx="7515225" cy="10874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133" dirty="0"/>
              <a:t>Подробнее см. в </a:t>
            </a:r>
            <a:r>
              <a:rPr lang="ru-RU" altLang="ru-RU" sz="2133" dirty="0" err="1"/>
              <a:t>инфописьме</a:t>
            </a:r>
            <a:r>
              <a:rPr lang="ru-RU" altLang="ru-RU" sz="2133" dirty="0"/>
              <a:t> № 28446 от 01.07.2021 </a:t>
            </a:r>
            <a:r>
              <a:rPr lang="en-US" altLang="ru-RU" sz="2133" dirty="0">
                <a:hlinkClick r:id="rId2"/>
              </a:rPr>
              <a:t>https://1c.ru/news/info.jsp?id=28446</a:t>
            </a:r>
            <a:endParaRPr lang="ru-RU" altLang="ru-RU" sz="2133" dirty="0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186AEABD-0EC8-5B72-F46E-703350DA59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58F54D-0052-4E81-AB32-AE9101D2ADBD}" type="slidenum">
              <a:rPr lang="ru-RU" altLang="ru-RU" smtClean="0"/>
              <a:pPr>
                <a:defRPr/>
              </a:pPr>
              <a:t>6</a:t>
            </a:fld>
            <a:endParaRPr lang="ru-RU" altLang="ru-RU" sz="1599">
              <a:solidFill>
                <a:srgbClr val="898989"/>
              </a:solidFill>
            </a:endParaRPr>
          </a:p>
        </p:txBody>
      </p:sp>
      <p:sp>
        <p:nvSpPr>
          <p:cNvPr id="27653" name="AutoShape 2" descr="zoom-video-conferencing-logo-7bde38062e4a0eaf7432215c95ccc38a – Клуб ИТ  Директоров Дальнего Востока">
            <a:extLst>
              <a:ext uri="{FF2B5EF4-FFF2-40B4-BE49-F238E27FC236}">
                <a16:creationId xmlns:a16="http://schemas.microsoft.com/office/drawing/2014/main" id="{E6D9393E-8A98-37AC-5B1F-6DE98463D7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4013" y="-538163"/>
            <a:ext cx="3513137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AutoShape 4" descr="zoom-video-conferencing-logo-7bde38062e4a0eaf7432215c95ccc38a – Клуб ИТ  Директоров Дальнего Востока">
            <a:extLst>
              <a:ext uri="{FF2B5EF4-FFF2-40B4-BE49-F238E27FC236}">
                <a16:creationId xmlns:a16="http://schemas.microsoft.com/office/drawing/2014/main" id="{F4D78394-21D1-5344-2978-B1EA24BFCD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50" y="-469900"/>
            <a:ext cx="351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AutoShape 6" descr="zoom-video-conferencing-logo-7bde38062e4a0eaf7432215c95ccc38a – Клуб ИТ  Директоров Дальнего Востока">
            <a:extLst>
              <a:ext uri="{FF2B5EF4-FFF2-40B4-BE49-F238E27FC236}">
                <a16:creationId xmlns:a16="http://schemas.microsoft.com/office/drawing/2014/main" id="{266C1372-1B4F-7EB1-E919-A5181BF78E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" y="-317500"/>
            <a:ext cx="351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AutoShape 10" descr="Skype Logo Vector Logo - Download Free SVG Icon | Worldvectorlogo">
            <a:extLst>
              <a:ext uri="{FF2B5EF4-FFF2-40B4-BE49-F238E27FC236}">
                <a16:creationId xmlns:a16="http://schemas.microsoft.com/office/drawing/2014/main" id="{376A8B4B-02AB-1D39-B696-7AFEF85BBB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AutoShape 12" descr="Skype Logo Vector Logo - Download Free SVG Icon | Worldvectorlogo">
            <a:extLst>
              <a:ext uri="{FF2B5EF4-FFF2-40B4-BE49-F238E27FC236}">
                <a16:creationId xmlns:a16="http://schemas.microsoft.com/office/drawing/2014/main" id="{FD9AC0FB-E1F9-4C89-BD25-A1D113283D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5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AutoShape 14" descr="Skype Logo Vector Logo - Download Free SVG Icon | Worldvectorlogo">
            <a:extLst>
              <a:ext uri="{FF2B5EF4-FFF2-40B4-BE49-F238E27FC236}">
                <a16:creationId xmlns:a16="http://schemas.microsoft.com/office/drawing/2014/main" id="{1843BFEB-7EED-1C9A-7BAB-514B94B346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DC7A10D-80B0-C753-4E42-DEFD2A36D233}"/>
              </a:ext>
            </a:extLst>
          </p:cNvPr>
          <p:cNvGraphicFramePr/>
          <p:nvPr/>
        </p:nvGraphicFramePr>
        <p:xfrm>
          <a:off x="2338062" y="1316038"/>
          <a:ext cx="7515876" cy="463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60" name="Рисунок 21">
            <a:extLst>
              <a:ext uri="{FF2B5EF4-FFF2-40B4-BE49-F238E27FC236}">
                <a16:creationId xmlns:a16="http://schemas.microsoft.com/office/drawing/2014/main" id="{30F0FF6D-434D-2731-8AF1-3EB7552CB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2774950"/>
            <a:ext cx="20589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Рисунок 11">
            <a:extLst>
              <a:ext uri="{FF2B5EF4-FFF2-40B4-BE49-F238E27FC236}">
                <a16:creationId xmlns:a16="http://schemas.microsoft.com/office/drawing/2014/main" id="{99BD4C9F-3E79-26AF-75B6-1D454E1C2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700338"/>
            <a:ext cx="26066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96FE7-16DF-8E91-A9BE-22A75C59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783983"/>
            <a:ext cx="9217567" cy="49303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Интерактивные мультимедийные учебные пособия по общеобразовательным дисциплинам </a:t>
            </a:r>
            <a:br>
              <a:rPr lang="ru-RU" dirty="0">
                <a:latin typeface="Futura PT Demi" panose="020B0604020202020204" pitchFamily="34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5DF40-0840-16A7-2AF7-F0D7D2DF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683" y="1473803"/>
            <a:ext cx="5185304" cy="39103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Математика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Русский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Физика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Химия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Биология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История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Обществознание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Экономика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Финансовая грамотность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C802E-0E4C-72D3-2A63-08DE87CF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720574"/>
            <a:ext cx="3416851" cy="3416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C905B-4003-930C-7677-344716245897}"/>
              </a:ext>
            </a:extLst>
          </p:cNvPr>
          <p:cNvSpPr txBox="1"/>
          <p:nvPr/>
        </p:nvSpPr>
        <p:spPr>
          <a:xfrm>
            <a:off x="1775791" y="4869160"/>
            <a:ext cx="9505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utura PT Demi" panose="020B0702020204020303" pitchFamily="34" charset="0"/>
              </a:rPr>
              <a:t>Учебные материалы могут быть использованы для изучения общеобразовательных дисциплин студентами 1 курса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E31ADA9-1889-4BC0-B866-24EE2D1D036D}"/>
              </a:ext>
            </a:extLst>
          </p:cNvPr>
          <p:cNvSpPr txBox="1">
            <a:spLocks/>
          </p:cNvSpPr>
          <p:nvPr/>
        </p:nvSpPr>
        <p:spPr bwMode="auto">
          <a:xfrm>
            <a:off x="391886" y="5762644"/>
            <a:ext cx="11526843" cy="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и колледжах (приказ Минобрнауки РФ №699 от 09.06.16)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8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24844"/>
            <a:ext cx="11593288" cy="2808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Инструменты и сервисы экосистемы 1С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sz="2266" dirty="0">
              <a:latin typeface="Futura PT Demi" panose="020B0604020202020204" charset="-52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Рисунок 4">
            <a:extLst>
              <a:ext uri="{FF2B5EF4-FFF2-40B4-BE49-F238E27FC236}">
                <a16:creationId xmlns:a16="http://schemas.microsoft.com/office/drawing/2014/main" id="{A88B10FA-9FBF-95BC-8B5E-C4BFF1F6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17" y="236047"/>
            <a:ext cx="4059447" cy="32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6">
            <a:extLst>
              <a:ext uri="{FF2B5EF4-FFF2-40B4-BE49-F238E27FC236}">
                <a16:creationId xmlns:a16="http://schemas.microsoft.com/office/drawing/2014/main" id="{E32071FA-EB45-02DC-DED5-407DC346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32" y="1734266"/>
            <a:ext cx="4164776" cy="234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812E69A9-784C-376F-E78E-86F295362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216656"/>
            <a:ext cx="5112568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Состав учебных материалов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13316" name="Объект 2">
            <a:extLst>
              <a:ext uri="{FF2B5EF4-FFF2-40B4-BE49-F238E27FC236}">
                <a16:creationId xmlns:a16="http://schemas.microsoft.com/office/drawing/2014/main" id="{87579190-59E5-B284-7267-95070CD4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124" y="1974906"/>
            <a:ext cx="5423052" cy="2723750"/>
          </a:xfrm>
        </p:spPr>
        <p:txBody>
          <a:bodyPr/>
          <a:lstStyle/>
          <a:p>
            <a:pPr marL="742709" lvl="2" indent="-342789">
              <a:lnSpc>
                <a:spcPct val="87000"/>
              </a:lnSpc>
              <a:buFont typeface="Courier New" panose="02070309020205020404" pitchFamily="49" charset="0"/>
              <a:buChar char="•"/>
            </a:pPr>
            <a:r>
              <a:rPr lang="ru-RU" altLang="ru-RU" sz="2400" dirty="0">
                <a:latin typeface="Futura PT Demi" panose="020B0604020202020204" charset="-52"/>
              </a:rPr>
              <a:t>Видеолекции от разработчиков </a:t>
            </a:r>
            <a:br>
              <a:rPr lang="ru-RU" altLang="ru-RU" sz="2400" dirty="0">
                <a:latin typeface="Futura PT Demi" panose="020B0604020202020204" charset="-52"/>
              </a:rPr>
            </a:br>
            <a:r>
              <a:rPr lang="ru-RU" altLang="ru-RU" sz="2400" dirty="0">
                <a:latin typeface="Futura PT Demi" panose="020B0604020202020204" charset="-52"/>
              </a:rPr>
              <a:t>и экспертов 1С</a:t>
            </a:r>
          </a:p>
          <a:p>
            <a:pPr marL="742709" lvl="2" indent="-342789">
              <a:lnSpc>
                <a:spcPct val="87000"/>
              </a:lnSpc>
              <a:buFont typeface="Courier New" panose="02070309020205020404" pitchFamily="49" charset="0"/>
              <a:buChar char="•"/>
            </a:pPr>
            <a:r>
              <a:rPr lang="ru-RU" altLang="ru-RU" sz="2400" dirty="0">
                <a:latin typeface="Futura PT Demi" panose="020B0604020202020204" charset="-52"/>
              </a:rPr>
              <a:t>Интерактивные задания и тесты </a:t>
            </a:r>
          </a:p>
          <a:p>
            <a:pPr marL="742709" lvl="2" indent="-342789">
              <a:lnSpc>
                <a:spcPct val="87000"/>
              </a:lnSpc>
              <a:buFont typeface="Courier New" panose="02070309020205020404" pitchFamily="49" charset="0"/>
              <a:buChar char="•"/>
            </a:pPr>
            <a:r>
              <a:rPr lang="ru-RU" altLang="ru-RU" sz="2400" dirty="0">
                <a:latin typeface="Futura PT Demi" panose="020B0604020202020204" charset="-52"/>
              </a:rPr>
              <a:t>Творческие задания </a:t>
            </a:r>
          </a:p>
          <a:p>
            <a:pPr marL="742709" lvl="2" indent="-342789">
              <a:lnSpc>
                <a:spcPct val="87000"/>
              </a:lnSpc>
              <a:buFont typeface="Courier New" panose="02070309020205020404" pitchFamily="49" charset="0"/>
              <a:buChar char="•"/>
            </a:pPr>
            <a:r>
              <a:rPr lang="ru-RU" altLang="ru-RU" sz="2400" dirty="0">
                <a:latin typeface="Futura PT Demi" panose="020B0604020202020204" charset="-52"/>
              </a:rPr>
              <a:t>Методические рекомендации для преподавателя</a:t>
            </a:r>
          </a:p>
        </p:txBody>
      </p:sp>
      <p:pic>
        <p:nvPicPr>
          <p:cNvPr id="13318" name="Рисунок 6">
            <a:extLst>
              <a:ext uri="{FF2B5EF4-FFF2-40B4-BE49-F238E27FC236}">
                <a16:creationId xmlns:a16="http://schemas.microsoft.com/office/drawing/2014/main" id="{1219754A-EC4A-2F40-49EC-1974CD4D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04" y="4505336"/>
            <a:ext cx="4275799" cy="20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8">
            <a:extLst>
              <a:ext uri="{FF2B5EF4-FFF2-40B4-BE49-F238E27FC236}">
                <a16:creationId xmlns:a16="http://schemas.microsoft.com/office/drawing/2014/main" id="{3493ED4B-CBBA-0F1D-E259-ECF914CD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62" y="3003811"/>
            <a:ext cx="3800393" cy="254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8">
            <a:extLst>
              <a:ext uri="{FF2B5EF4-FFF2-40B4-BE49-F238E27FC236}">
                <a16:creationId xmlns:a16="http://schemas.microsoft.com/office/drawing/2014/main" id="{2D15036F-58A2-371B-A321-079F7956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398418"/>
            <a:ext cx="3800396" cy="24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23604</TotalTime>
  <Words>1376</Words>
  <Application>Microsoft Office PowerPoint</Application>
  <PresentationFormat>Широкоэкранный</PresentationFormat>
  <Paragraphs>146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Futura PT Demi</vt:lpstr>
      <vt:lpstr>Courier New</vt:lpstr>
      <vt:lpstr>Calibri</vt:lpstr>
      <vt:lpstr>Arial</vt:lpstr>
      <vt:lpstr>Times New Roman</vt:lpstr>
      <vt:lpstr>Wingdings</vt:lpstr>
      <vt:lpstr>Специальное оформление</vt:lpstr>
      <vt:lpstr>Презентация PowerPoint</vt:lpstr>
      <vt:lpstr>Что такое «Открытый эфир 1С:Образование»? https://obrazovanie.1c.ru/events/2025/open-air/college/ </vt:lpstr>
      <vt:lpstr>«Облачный колледж» 1С:Образование  https://obrazovanie.1c.ru/education/cloud/college/  </vt:lpstr>
      <vt:lpstr>О системе «1С:Образование»</vt:lpstr>
      <vt:lpstr>1С:Образование. Основные возможности</vt:lpstr>
      <vt:lpstr>Обмен данными  с 1С:Колледж (начиная с релиза 2.1)</vt:lpstr>
      <vt:lpstr>Интерактивные мультимедийные учебные пособия по общеобразовательным дисциплинам  </vt:lpstr>
      <vt:lpstr>Учебные материалы для изучения программных продуктов и технологий 1С Серия «1С для СПО»</vt:lpstr>
      <vt:lpstr>Состав учебных материалов</vt:lpstr>
      <vt:lpstr>В 2024-2025 учебном году прошли апробацию курсы серии «1С для СПО»: </vt:lpstr>
      <vt:lpstr>Апробация учебных материалов  1 августа – 31 декабря 2024 года https://obrazovanie.1c.ru/promo/2024/college/ https://1c.ru/news/info.jsp?id=31948</vt:lpstr>
      <vt:lpstr>Оценка по шкале Лайкерта</vt:lpstr>
      <vt:lpstr>Сценарии использования  системы «1С:Образование»</vt:lpstr>
      <vt:lpstr>Подробный отчет  о результатах апробации</vt:lpstr>
      <vt:lpstr>Второй этап апробации в сентябре-декабре 2025 года https://obrazovanie.1c.ru/promo/2025/college/ </vt:lpstr>
      <vt:lpstr>Поддержка участников апробации</vt:lpstr>
      <vt:lpstr>Презентация PowerPoint</vt:lpstr>
      <vt:lpstr>Опыт использования системы «1С:Образование»</vt:lpstr>
      <vt:lpstr>Новая механика получения сертификатов образовательных проектов фирмы «1С»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611</cp:revision>
  <dcterms:created xsi:type="dcterms:W3CDTF">2015-09-09T08:16:26Z</dcterms:created>
  <dcterms:modified xsi:type="dcterms:W3CDTF">2025-08-22T07:28:52Z</dcterms:modified>
</cp:coreProperties>
</file>